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56" r:id="rId3"/>
    <p:sldId id="257" r:id="rId4"/>
    <p:sldId id="258" r:id="rId5"/>
    <p:sldId id="402" r:id="rId6"/>
    <p:sldId id="396" r:id="rId7"/>
    <p:sldId id="404" r:id="rId8"/>
    <p:sldId id="405" r:id="rId9"/>
    <p:sldId id="406" r:id="rId10"/>
    <p:sldId id="407" r:id="rId11"/>
    <p:sldId id="408" r:id="rId12"/>
    <p:sldId id="410" r:id="rId13"/>
    <p:sldId id="409" r:id="rId14"/>
    <p:sldId id="345" r:id="rId15"/>
    <p:sldId id="412" r:id="rId16"/>
    <p:sldId id="346" r:id="rId17"/>
    <p:sldId id="347" r:id="rId18"/>
    <p:sldId id="349" r:id="rId19"/>
    <p:sldId id="350" r:id="rId20"/>
    <p:sldId id="351" r:id="rId21"/>
    <p:sldId id="352" r:id="rId22"/>
    <p:sldId id="353" r:id="rId23"/>
    <p:sldId id="355" r:id="rId24"/>
    <p:sldId id="411" r:id="rId25"/>
    <p:sldId id="414" r:id="rId26"/>
    <p:sldId id="416" r:id="rId27"/>
    <p:sldId id="415" r:id="rId28"/>
    <p:sldId id="400" r:id="rId29"/>
    <p:sldId id="397" r:id="rId30"/>
    <p:sldId id="403" r:id="rId3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3" autoAdjust="0"/>
    <p:restoredTop sz="86642" autoAdjust="0"/>
  </p:normalViewPr>
  <p:slideViewPr>
    <p:cSldViewPr showGuides="1">
      <p:cViewPr varScale="1">
        <p:scale>
          <a:sx n="112" d="100"/>
          <a:sy n="112" d="100"/>
        </p:scale>
        <p:origin x="36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notesMaster" Target="notesMasters/notesMaster1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jpe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935F1-B4FD-4A85-B319-2593201C91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45C3EB-D7E0-4C7E-B12B-6B6BB06A90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圆角矩形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圆角矩形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圆角矩形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圆角矩形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  <a:p>
            <a:pPr lvl="1" eaLnBrk="1" latinLnBrk="0" hangingPunct="1"/>
            <a:r>
              <a:rPr kumimoji="0" lang="zh-CN" altLang="en-US"/>
              <a:t>第二级</a:t>
            </a:r>
            <a:endParaRPr kumimoji="0" lang="zh-CN" altLang="en-US"/>
          </a:p>
          <a:p>
            <a:pPr lvl="2" eaLnBrk="1" latinLnBrk="0" hangingPunct="1"/>
            <a:r>
              <a:rPr kumimoji="0" lang="zh-CN" altLang="en-US"/>
              <a:t>第三级</a:t>
            </a:r>
            <a:endParaRPr kumimoji="0" lang="zh-CN" altLang="en-US"/>
          </a:p>
          <a:p>
            <a:pPr lvl="3" eaLnBrk="1" latinLnBrk="0" hangingPunct="1"/>
            <a:r>
              <a:rPr kumimoji="0" lang="zh-CN" altLang="en-US"/>
              <a:t>第四级</a:t>
            </a:r>
            <a:endParaRPr kumimoji="0" lang="zh-CN" altLang="en-US"/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 panose="05020102010507070707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 panose="05020102010507070707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 panose="05020102010507070707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 panose="05020102010507070707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hyperlink" Target="mailto:jclin@xmu.edu.cn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GIF"/><Relationship Id="rId1" Type="http://schemas.openxmlformats.org/officeDocument/2006/relationships/hyperlink" Target="https://www.ronja-tutorials.com/2018/11/03/river.html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ftp://121.192.180.66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://unity3d.com/c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hyperlink" Target="https://docs.unity3d.com/2021.2/Documentation/Manual/Shaders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林俊聪</a:t>
            </a:r>
            <a:endParaRPr lang="en-US" altLang="zh-CN" dirty="0"/>
          </a:p>
          <a:p>
            <a:r>
              <a:rPr lang="zh-CN" altLang="en-US" dirty="0"/>
              <a:t>电邮：</a:t>
            </a:r>
            <a:r>
              <a:rPr lang="en-US" altLang="zh-CN" dirty="0">
                <a:hlinkClick r:id="rId1"/>
              </a:rPr>
              <a:t>jclin@xmu.edu.cn</a:t>
            </a:r>
            <a:endParaRPr lang="en-US" altLang="zh-CN" dirty="0"/>
          </a:p>
          <a:p>
            <a:r>
              <a:rPr lang="zh-CN" altLang="en-US" dirty="0"/>
              <a:t>办公室：翔安校区</a:t>
            </a:r>
            <a:r>
              <a:rPr lang="en-US" altLang="zh-CN" dirty="0"/>
              <a:t>5</a:t>
            </a:r>
            <a:r>
              <a:rPr lang="zh-CN" altLang="en-US" dirty="0"/>
              <a:t>号楼</a:t>
            </a:r>
            <a:r>
              <a:rPr lang="en-US" altLang="zh-CN" dirty="0"/>
              <a:t>-409-1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游戏设计导论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875510"/>
          </a:xfrm>
        </p:spPr>
        <p:txBody>
          <a:bodyPr>
            <a:normAutofit/>
          </a:bodyPr>
          <a:lstStyle/>
          <a:p>
            <a:r>
              <a:rPr lang="zh-CN" altLang="en-US" dirty="0"/>
              <a:t>渲染管线：</a:t>
            </a:r>
            <a:r>
              <a:rPr lang="en-US" altLang="zh-CN" dirty="0"/>
              <a:t>High-Definition Rendering Pipeline (HDRP)</a:t>
            </a:r>
            <a:endParaRPr lang="en-US" altLang="zh-CN" dirty="0"/>
          </a:p>
          <a:p>
            <a:pPr lvl="1"/>
            <a:r>
              <a:rPr lang="zh-CN" altLang="en-US" dirty="0"/>
              <a:t>概述</a:t>
            </a:r>
            <a:endParaRPr lang="en-US" altLang="zh-CN" dirty="0"/>
          </a:p>
          <a:p>
            <a:pPr lvl="2"/>
            <a:r>
              <a:rPr lang="zh-CN" altLang="en-US" dirty="0"/>
              <a:t>旨在轻松制作高质量视觉效果，帮助小规模开发者制作</a:t>
            </a:r>
            <a:r>
              <a:rPr lang="en-US" altLang="zh-CN" dirty="0"/>
              <a:t>3A</a:t>
            </a:r>
            <a:r>
              <a:rPr lang="zh-CN" altLang="en-US" dirty="0"/>
              <a:t>作品</a:t>
            </a:r>
            <a:endParaRPr lang="en-US" altLang="zh-CN" dirty="0"/>
          </a:p>
          <a:p>
            <a:pPr lvl="2"/>
            <a:r>
              <a:rPr lang="zh-CN" altLang="en-US" dirty="0"/>
              <a:t>适用于针对高性能设备的游戏项目</a:t>
            </a:r>
            <a:endParaRPr lang="en-US" altLang="zh-CN" dirty="0"/>
          </a:p>
          <a:p>
            <a:pPr lvl="1"/>
            <a:r>
              <a:rPr lang="zh-CN" altLang="en-US" dirty="0"/>
              <a:t>特点</a:t>
            </a:r>
            <a:endParaRPr lang="en-US" altLang="zh-CN" dirty="0"/>
          </a:p>
          <a:p>
            <a:pPr lvl="2"/>
            <a:r>
              <a:rPr lang="zh-CN" altLang="en-US" dirty="0"/>
              <a:t>混合使用前向渲染和延迟渲染</a:t>
            </a:r>
            <a:endParaRPr lang="en-US" altLang="zh-CN" dirty="0"/>
          </a:p>
          <a:p>
            <a:pPr lvl="2"/>
            <a:r>
              <a:rPr lang="zh-CN" altLang="en-US" dirty="0"/>
              <a:t>使用</a:t>
            </a:r>
            <a:r>
              <a:rPr lang="en-US" altLang="zh-CN" dirty="0" err="1"/>
              <a:t>tile,cluster</a:t>
            </a:r>
            <a:r>
              <a:rPr lang="zh-CN" altLang="en-US" dirty="0"/>
              <a:t>渲染器，光线缩放效果更好</a:t>
            </a:r>
            <a:endParaRPr lang="en-US" altLang="zh-C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Shader</a:t>
            </a:r>
            <a:endParaRPr lang="en-US" altLang="zh-CN" dirty="0"/>
          </a:p>
          <a:p>
            <a:pPr lvl="1"/>
            <a:r>
              <a:rPr lang="zh-CN" altLang="en-US" dirty="0"/>
              <a:t>渲染管线运行的程序，告诉</a:t>
            </a:r>
            <a:r>
              <a:rPr lang="en-US" altLang="zh-CN" dirty="0"/>
              <a:t>GPU</a:t>
            </a:r>
            <a:r>
              <a:rPr lang="zh-CN" altLang="en-US" dirty="0"/>
              <a:t>如何渲染图形</a:t>
            </a:r>
            <a:endParaRPr lang="en-US" altLang="zh-CN" dirty="0"/>
          </a:p>
          <a:p>
            <a:pPr lvl="1"/>
            <a:r>
              <a:rPr lang="en-US" altLang="zh-CN" dirty="0"/>
              <a:t>Shader</a:t>
            </a:r>
            <a:r>
              <a:rPr lang="zh-CN" altLang="en-US" dirty="0"/>
              <a:t>和</a:t>
            </a:r>
            <a:r>
              <a:rPr lang="en-US" altLang="zh-CN" dirty="0"/>
              <a:t>Material</a:t>
            </a:r>
            <a:r>
              <a:rPr lang="zh-CN" altLang="en-US" dirty="0"/>
              <a:t>定义了</a:t>
            </a:r>
            <a:r>
              <a:rPr lang="en-US" altLang="zh-CN" dirty="0"/>
              <a:t>3D</a:t>
            </a:r>
            <a:r>
              <a:rPr lang="zh-CN" altLang="en-US" dirty="0"/>
              <a:t>物体的外观（颜色、反射、物理材质）</a:t>
            </a:r>
            <a:endParaRPr lang="en-US" altLang="zh-CN" dirty="0"/>
          </a:p>
          <a:p>
            <a:pPr lvl="1"/>
            <a:r>
              <a:rPr lang="zh-CN" altLang="en-US" dirty="0"/>
              <a:t>作用于</a:t>
            </a:r>
            <a:r>
              <a:rPr lang="en-US" altLang="zh-CN" dirty="0"/>
              <a:t>mesh(</a:t>
            </a:r>
            <a:r>
              <a:rPr lang="zh-CN" altLang="en-US" dirty="0"/>
              <a:t>网格</a:t>
            </a:r>
            <a:r>
              <a:rPr lang="en-US" altLang="zh-CN" dirty="0"/>
              <a:t>)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67" y="3429000"/>
            <a:ext cx="7884368" cy="302063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744" y="332656"/>
            <a:ext cx="6476511" cy="617541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Shader</a:t>
            </a:r>
            <a:endParaRPr lang="en-US" altLang="zh-CN" dirty="0"/>
          </a:p>
          <a:p>
            <a:pPr lvl="1"/>
            <a:r>
              <a:rPr lang="en-US" altLang="zh-CN" dirty="0"/>
              <a:t>Unity</a:t>
            </a:r>
            <a:r>
              <a:rPr lang="zh-CN" altLang="en-US" dirty="0"/>
              <a:t>支持</a:t>
            </a:r>
            <a:r>
              <a:rPr lang="en-US" altLang="zh-CN" dirty="0"/>
              <a:t>4</a:t>
            </a:r>
            <a:r>
              <a:rPr lang="zh-CN" altLang="en-US" dirty="0"/>
              <a:t>种不同类型</a:t>
            </a:r>
            <a:r>
              <a:rPr lang="en-US" altLang="zh-CN" dirty="0" err="1"/>
              <a:t>Shader</a:t>
            </a:r>
            <a:endParaRPr lang="en-US" altLang="zh-CN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2420888"/>
            <a:ext cx="8877300" cy="35941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34550"/>
            <a:ext cx="7647887" cy="598889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编程：固定渲染管线</a:t>
            </a:r>
            <a:endParaRPr lang="en-US" altLang="zh-CN" dirty="0"/>
          </a:p>
          <a:p>
            <a:pPr lvl="1"/>
            <a:r>
              <a:rPr lang="en-US" altLang="zh-CN" dirty="0"/>
              <a:t>OpenGL ES 1.0</a:t>
            </a:r>
            <a:r>
              <a:rPr lang="zh-CN" altLang="en-US" dirty="0"/>
              <a:t>，只提供一些渲染功能的开关项</a:t>
            </a:r>
            <a:endParaRPr lang="en-US" altLang="zh-CN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80481" y="2132856"/>
            <a:ext cx="4983038" cy="438804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195736" y="2154095"/>
            <a:ext cx="3384376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580112" y="2102694"/>
            <a:ext cx="3515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表示</a:t>
            </a:r>
            <a:r>
              <a:rPr lang="en-US" altLang="zh-CN" dirty="0" err="1">
                <a:solidFill>
                  <a:srgbClr val="FF0000"/>
                </a:solidFill>
              </a:rPr>
              <a:t>Shader</a:t>
            </a:r>
            <a:r>
              <a:rPr lang="zh-CN" altLang="en-US" dirty="0">
                <a:solidFill>
                  <a:srgbClr val="FF0000"/>
                </a:solidFill>
              </a:rPr>
              <a:t>的显示目录及代码语块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92893" y="2486908"/>
            <a:ext cx="954971" cy="216024"/>
          </a:xfrm>
          <a:prstGeom prst="rect">
            <a:avLst/>
          </a:prstGeom>
          <a:noFill/>
          <a:ln w="381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347864" y="2420113"/>
            <a:ext cx="5593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00FF00"/>
                </a:solidFill>
              </a:rPr>
              <a:t>表示</a:t>
            </a:r>
            <a:r>
              <a:rPr lang="en-US" altLang="zh-CN" dirty="0" err="1">
                <a:solidFill>
                  <a:srgbClr val="00FF00"/>
                </a:solidFill>
              </a:rPr>
              <a:t>Shader</a:t>
            </a:r>
            <a:r>
              <a:rPr lang="zh-CN" altLang="en-US" dirty="0">
                <a:solidFill>
                  <a:srgbClr val="00FF00"/>
                </a:solidFill>
              </a:rPr>
              <a:t>的属性部分，配置渲染管线需要用到的参数</a:t>
            </a:r>
            <a:endParaRPr lang="zh-CN" altLang="en-US" dirty="0">
              <a:solidFill>
                <a:srgbClr val="00FF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392893" y="3828066"/>
            <a:ext cx="887126" cy="216024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00FF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263749" y="3764038"/>
            <a:ext cx="5969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0000FF"/>
                </a:solidFill>
              </a:rPr>
              <a:t>子着色器，可以有多个，</a:t>
            </a:r>
            <a:r>
              <a:rPr lang="en-US" altLang="zh-CN" dirty="0">
                <a:solidFill>
                  <a:srgbClr val="0000FF"/>
                </a:solidFill>
              </a:rPr>
              <a:t>Unity</a:t>
            </a:r>
            <a:r>
              <a:rPr lang="zh-CN" altLang="en-US" dirty="0">
                <a:solidFill>
                  <a:srgbClr val="0000FF"/>
                </a:solidFill>
              </a:rPr>
              <a:t>会自动找到当前设备支持的</a:t>
            </a:r>
            <a:endParaRPr lang="zh-CN" altLang="en-US" dirty="0">
              <a:solidFill>
                <a:srgbClr val="0000FF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752933" y="4163532"/>
            <a:ext cx="576064" cy="216024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328997" y="4086878"/>
            <a:ext cx="5195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相当于</a:t>
            </a:r>
            <a:r>
              <a:rPr lang="en-US" altLang="zh-CN" dirty="0" err="1">
                <a:solidFill>
                  <a:srgbClr val="7030A0"/>
                </a:solidFill>
              </a:rPr>
              <a:t>DrawCall</a:t>
            </a:r>
            <a:r>
              <a:rPr lang="zh-CN" altLang="en-US" dirty="0">
                <a:solidFill>
                  <a:srgbClr val="7030A0"/>
                </a:solidFill>
              </a:rPr>
              <a:t>，可以有多个， 但建议只使用一个</a:t>
            </a:r>
            <a:endParaRPr lang="zh-CN" altLang="en-US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编程：可编程渲染管线</a:t>
            </a:r>
            <a:endParaRPr lang="en-US" altLang="zh-CN" dirty="0"/>
          </a:p>
          <a:p>
            <a:pPr lvl="1"/>
            <a:r>
              <a:rPr lang="en-US" altLang="zh-CN" dirty="0"/>
              <a:t>OpenGL ES 2.0</a:t>
            </a:r>
            <a:r>
              <a:rPr lang="zh-CN" altLang="en-US" dirty="0"/>
              <a:t>开始，可以对每个片段着色</a:t>
            </a:r>
            <a:r>
              <a:rPr lang="en-US" altLang="zh-CN" dirty="0"/>
              <a:t>,</a:t>
            </a:r>
            <a:r>
              <a:rPr lang="zh-CN" altLang="en-US" dirty="0"/>
              <a:t>详见</a:t>
            </a:r>
            <a:endParaRPr lang="en-US" altLang="zh-CN" dirty="0"/>
          </a:p>
          <a:p>
            <a:pPr lvl="2"/>
            <a:r>
              <a:rPr lang="en-US" altLang="zh-CN" dirty="0" err="1"/>
              <a:t>VertexandFragmentShader.shader</a:t>
            </a:r>
            <a:endParaRPr lang="en-US" altLang="zh-CN" dirty="0"/>
          </a:p>
          <a:p>
            <a:pPr lvl="2"/>
            <a:r>
              <a:rPr lang="en-US" altLang="zh-CN" dirty="0" err="1"/>
              <a:t>VertexandFragmentShader_Plus.shader</a:t>
            </a:r>
            <a:endParaRPr lang="en-US" altLang="zh-C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编程：表面着色器</a:t>
            </a:r>
            <a:endParaRPr lang="en-US" altLang="zh-CN" dirty="0"/>
          </a:p>
          <a:p>
            <a:pPr lvl="1"/>
            <a:r>
              <a:rPr lang="zh-CN" altLang="en-US" dirty="0"/>
              <a:t>可以省略</a:t>
            </a:r>
            <a:r>
              <a:rPr lang="en-US" altLang="zh-CN" dirty="0"/>
              <a:t> #pragma vertex </a:t>
            </a:r>
            <a:r>
              <a:rPr lang="en-US" altLang="zh-CN" dirty="0" err="1"/>
              <a:t>vert</a:t>
            </a:r>
            <a:r>
              <a:rPr lang="en-US" altLang="zh-CN" dirty="0"/>
              <a:t>#,</a:t>
            </a:r>
            <a:r>
              <a:rPr lang="zh-CN" altLang="en-US" dirty="0"/>
              <a:t>不需要</a:t>
            </a:r>
            <a:r>
              <a:rPr lang="en-US" altLang="zh-CN" dirty="0"/>
              <a:t>Pass</a:t>
            </a:r>
            <a:r>
              <a:rPr lang="zh-CN" altLang="en-US" dirty="0"/>
              <a:t>块，详见</a:t>
            </a:r>
            <a:endParaRPr lang="en-US" altLang="zh-CN" dirty="0"/>
          </a:p>
          <a:p>
            <a:pPr lvl="2"/>
            <a:r>
              <a:rPr lang="en-US" altLang="zh-CN" dirty="0" err="1"/>
              <a:t>SurfaceShader.shader</a:t>
            </a:r>
            <a:endParaRPr lang="en-US" altLang="zh-CN" dirty="0"/>
          </a:p>
          <a:p>
            <a:pPr lvl="2"/>
            <a:r>
              <a:rPr lang="en-US" altLang="zh-CN" dirty="0" err="1"/>
              <a:t>SurfaceShader_Plus.shader</a:t>
            </a:r>
            <a:endParaRPr lang="en-US" altLang="zh-CN" dirty="0"/>
          </a:p>
          <a:p>
            <a:pPr lvl="1"/>
            <a:r>
              <a:rPr lang="zh-CN" altLang="en-US" dirty="0"/>
              <a:t>在</a:t>
            </a:r>
            <a:r>
              <a:rPr lang="en-US" altLang="zh-CN" dirty="0"/>
              <a:t>Unity</a:t>
            </a:r>
            <a:r>
              <a:rPr lang="zh-CN" altLang="en-US" dirty="0"/>
              <a:t>安装目录下，可以找到内置</a:t>
            </a:r>
            <a:r>
              <a:rPr lang="en-US" altLang="zh-CN" dirty="0"/>
              <a:t>CG</a:t>
            </a:r>
            <a:r>
              <a:rPr lang="zh-CN" altLang="en-US" dirty="0"/>
              <a:t>代码，位于</a:t>
            </a:r>
            <a:r>
              <a:rPr lang="en-US" altLang="zh-CN" dirty="0" err="1"/>
              <a:t>CGInclude</a:t>
            </a:r>
            <a:r>
              <a:rPr lang="zh-CN" altLang="en-US" dirty="0"/>
              <a:t>文件夹下，打开</a:t>
            </a:r>
            <a:r>
              <a:rPr lang="en-US" altLang="zh-CN" dirty="0" err="1"/>
              <a:t>Lighting.cginc</a:t>
            </a:r>
            <a:r>
              <a:rPr lang="zh-CN" altLang="en-US" dirty="0"/>
              <a:t>就可以看到</a:t>
            </a:r>
            <a:r>
              <a:rPr lang="en-US" altLang="zh-CN" dirty="0" err="1"/>
              <a:t>SurfaceOutput</a:t>
            </a:r>
            <a:r>
              <a:rPr lang="zh-CN" altLang="en-US" dirty="0"/>
              <a:t>结构定义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文本框 3"/>
          <p:cNvSpPr txBox="1"/>
          <p:nvPr/>
        </p:nvSpPr>
        <p:spPr>
          <a:xfrm>
            <a:off x="1956284" y="4005064"/>
            <a:ext cx="5688632" cy="258532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0000FF"/>
                </a:solidFill>
              </a:rPr>
              <a:t>Struct</a:t>
            </a:r>
            <a:r>
              <a:rPr lang="en-US" altLang="zh-CN" dirty="0">
                <a:solidFill>
                  <a:srgbClr val="0000FF"/>
                </a:solidFill>
              </a:rPr>
              <a:t> </a:t>
            </a:r>
            <a:r>
              <a:rPr lang="en-US" altLang="zh-CN" dirty="0" err="1">
                <a:solidFill>
                  <a:srgbClr val="0000FF"/>
                </a:solidFill>
              </a:rPr>
              <a:t>SurfaceOputput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{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	fixed3 Albedo;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	fixed3 Normal;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	fixed3 Emission;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	half Specular;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	fixed Gloss;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	fixed Alpha;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}</a:t>
            </a:r>
            <a:endParaRPr lang="zh-CN" altLang="en-US" dirty="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编程：深度排序</a:t>
            </a:r>
            <a:endParaRPr lang="en-US" altLang="zh-CN" dirty="0"/>
          </a:p>
          <a:p>
            <a:pPr lvl="1"/>
            <a:r>
              <a:rPr lang="zh-CN" altLang="en-US" dirty="0"/>
              <a:t>模型之间的渲染顺序可以在</a:t>
            </a:r>
            <a:r>
              <a:rPr lang="en-US" altLang="zh-CN" dirty="0" err="1"/>
              <a:t>Shader</a:t>
            </a:r>
            <a:r>
              <a:rPr lang="zh-CN" altLang="en-US" dirty="0"/>
              <a:t>中标明，如</a:t>
            </a:r>
            <a:r>
              <a:rPr lang="en-US" altLang="zh-CN" dirty="0"/>
              <a:t>Tags{“</a:t>
            </a:r>
            <a:r>
              <a:rPr lang="en-US" altLang="zh-CN" dirty="0" err="1"/>
              <a:t>RenderType</a:t>
            </a:r>
            <a:r>
              <a:rPr lang="en-US" altLang="zh-CN" dirty="0"/>
              <a:t>”=“Opaque”} </a:t>
            </a:r>
            <a:r>
              <a:rPr lang="zh-CN" altLang="en-US" dirty="0"/>
              <a:t>共有</a:t>
            </a:r>
            <a:r>
              <a:rPr lang="en-US" altLang="zh-CN" dirty="0"/>
              <a:t>5</a:t>
            </a:r>
            <a:r>
              <a:rPr lang="zh-CN" altLang="en-US" dirty="0"/>
              <a:t>个类型，代表的数值也不一样</a:t>
            </a:r>
            <a:endParaRPr lang="en-US" altLang="zh-CN" dirty="0"/>
          </a:p>
          <a:p>
            <a:pPr lvl="2"/>
            <a:r>
              <a:rPr lang="en-US" altLang="zh-CN" dirty="0"/>
              <a:t>Background</a:t>
            </a:r>
            <a:r>
              <a:rPr lang="zh-CN" altLang="en-US" dirty="0"/>
              <a:t>：代表</a:t>
            </a:r>
            <a:r>
              <a:rPr lang="en-US" altLang="zh-CN" dirty="0"/>
              <a:t>1000</a:t>
            </a:r>
            <a:r>
              <a:rPr lang="zh-CN" altLang="en-US" dirty="0"/>
              <a:t>，天空盒或背景</a:t>
            </a:r>
            <a:endParaRPr lang="en-US" altLang="zh-CN" dirty="0"/>
          </a:p>
          <a:p>
            <a:pPr lvl="2"/>
            <a:r>
              <a:rPr lang="en-US" altLang="zh-CN" dirty="0"/>
              <a:t>Geometry</a:t>
            </a:r>
            <a:r>
              <a:rPr lang="zh-CN" altLang="en-US" dirty="0"/>
              <a:t>：代表</a:t>
            </a:r>
            <a:r>
              <a:rPr lang="en-US" altLang="zh-CN" dirty="0"/>
              <a:t>2000</a:t>
            </a:r>
            <a:r>
              <a:rPr lang="zh-CN" altLang="en-US" dirty="0"/>
              <a:t>，几何体、地形、地上的房子</a:t>
            </a:r>
            <a:endParaRPr lang="en-US" altLang="zh-CN" dirty="0"/>
          </a:p>
          <a:p>
            <a:pPr lvl="2"/>
            <a:r>
              <a:rPr lang="en-US" altLang="zh-CN" dirty="0" err="1"/>
              <a:t>AlphaTest</a:t>
            </a:r>
            <a:r>
              <a:rPr lang="zh-CN" altLang="en-US" dirty="0"/>
              <a:t>：代表</a:t>
            </a:r>
            <a:r>
              <a:rPr lang="en-US" altLang="zh-CN" dirty="0"/>
              <a:t>2450</a:t>
            </a:r>
            <a:r>
              <a:rPr lang="zh-CN" altLang="en-US" dirty="0"/>
              <a:t>，透明测试</a:t>
            </a:r>
            <a:endParaRPr lang="en-US" altLang="zh-CN" dirty="0"/>
          </a:p>
          <a:p>
            <a:pPr lvl="2"/>
            <a:r>
              <a:rPr lang="en-US" altLang="zh-CN" dirty="0"/>
              <a:t>Transparent</a:t>
            </a:r>
            <a:r>
              <a:rPr lang="zh-CN" altLang="en-US" dirty="0"/>
              <a:t>：代表</a:t>
            </a:r>
            <a:r>
              <a:rPr lang="en-US" altLang="zh-CN" dirty="0"/>
              <a:t>3000</a:t>
            </a:r>
            <a:r>
              <a:rPr lang="zh-CN" altLang="en-US" dirty="0"/>
              <a:t>，透明或半透明</a:t>
            </a:r>
            <a:endParaRPr lang="en-US" altLang="zh-CN" dirty="0"/>
          </a:p>
          <a:p>
            <a:pPr lvl="2"/>
            <a:r>
              <a:rPr lang="en-US" altLang="zh-CN" dirty="0"/>
              <a:t>Overlay</a:t>
            </a:r>
            <a:r>
              <a:rPr lang="zh-CN" altLang="en-US" dirty="0"/>
              <a:t>：代表</a:t>
            </a:r>
            <a:r>
              <a:rPr lang="en-US" altLang="zh-CN" dirty="0"/>
              <a:t>4000</a:t>
            </a:r>
            <a:r>
              <a:rPr lang="zh-CN" altLang="en-US" dirty="0"/>
              <a:t>，渲染在最前面</a:t>
            </a:r>
            <a:endParaRPr lang="en-US" altLang="zh-CN" dirty="0"/>
          </a:p>
          <a:p>
            <a:pPr lvl="1"/>
            <a:r>
              <a:rPr lang="zh-CN" altLang="en-US" dirty="0"/>
              <a:t>数值越小越先渲染，也可以直接加减对应值，如</a:t>
            </a:r>
            <a:r>
              <a:rPr lang="en-US" altLang="zh-CN" dirty="0"/>
              <a:t>Tags{“</a:t>
            </a:r>
            <a:r>
              <a:rPr lang="en-US" altLang="zh-CN" dirty="0" err="1"/>
              <a:t>RenderType</a:t>
            </a:r>
            <a:r>
              <a:rPr lang="en-US" altLang="zh-CN" dirty="0"/>
              <a:t>”=“Geometry+1”}</a:t>
            </a:r>
            <a:endParaRPr lang="en-US" altLang="zh-CN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编程：深度排序</a:t>
            </a:r>
            <a:endParaRPr lang="en-US" altLang="zh-CN" dirty="0"/>
          </a:p>
          <a:p>
            <a:pPr lvl="1"/>
            <a:r>
              <a:rPr lang="en-US" altLang="zh-CN" dirty="0" err="1"/>
              <a:t>Ztest</a:t>
            </a:r>
            <a:r>
              <a:rPr lang="en-US" altLang="zh-CN" dirty="0"/>
              <a:t> </a:t>
            </a:r>
            <a:r>
              <a:rPr lang="en-US" altLang="zh-CN" dirty="0" err="1"/>
              <a:t>Lequal</a:t>
            </a:r>
            <a:r>
              <a:rPr lang="zh-CN" altLang="en-US" dirty="0"/>
              <a:t>：用于深度测试</a:t>
            </a:r>
            <a:endParaRPr lang="en-US" altLang="zh-CN" dirty="0"/>
          </a:p>
          <a:p>
            <a:pPr lvl="1"/>
            <a:r>
              <a:rPr lang="en-US" altLang="zh-CN" dirty="0" err="1"/>
              <a:t>Zwrite</a:t>
            </a:r>
            <a:r>
              <a:rPr lang="en-US" altLang="zh-CN" dirty="0"/>
              <a:t> On</a:t>
            </a:r>
            <a:r>
              <a:rPr lang="zh-CN" altLang="en-US" dirty="0"/>
              <a:t>：用于覆盖填充像素</a:t>
            </a:r>
            <a:endParaRPr lang="en-US" altLang="zh-CN" dirty="0"/>
          </a:p>
          <a:p>
            <a:pPr lvl="1"/>
            <a:r>
              <a:rPr lang="zh-CN" altLang="en-US" dirty="0"/>
              <a:t>详见</a:t>
            </a:r>
            <a:r>
              <a:rPr lang="en-US" altLang="zh-CN" dirty="0" err="1"/>
              <a:t>ZTestShader.shader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1720" y="3212976"/>
            <a:ext cx="4896102" cy="33339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实验十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zh-CN" altLang="en-US" dirty="0"/>
              <a:t>着色器</a:t>
            </a:r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编程：透明</a:t>
            </a:r>
            <a:endParaRPr lang="en-US" altLang="zh-CN" dirty="0"/>
          </a:p>
          <a:p>
            <a:pPr lvl="1"/>
            <a:r>
              <a:rPr lang="zh-CN" altLang="en-US" dirty="0"/>
              <a:t>在</a:t>
            </a:r>
            <a:r>
              <a:rPr lang="en-US" altLang="zh-CN" dirty="0" err="1"/>
              <a:t>Shader</a:t>
            </a:r>
            <a:r>
              <a:rPr lang="zh-CN" altLang="en-US" dirty="0"/>
              <a:t>中实现透明可以通过两种方式</a:t>
            </a:r>
            <a:endParaRPr lang="en-US" altLang="zh-CN" dirty="0"/>
          </a:p>
          <a:p>
            <a:pPr lvl="2"/>
            <a:r>
              <a:rPr lang="en-US" altLang="zh-CN" dirty="0" err="1"/>
              <a:t>Alpah</a:t>
            </a:r>
            <a:r>
              <a:rPr lang="en-US" altLang="zh-CN" dirty="0"/>
              <a:t> Test</a:t>
            </a:r>
            <a:r>
              <a:rPr lang="zh-CN" altLang="en-US" dirty="0"/>
              <a:t>：透明部分不会和背景混合，因为移动平台不支持</a:t>
            </a:r>
            <a:r>
              <a:rPr lang="en-US" altLang="zh-CN" dirty="0"/>
              <a:t>Early-Z</a:t>
            </a:r>
            <a:r>
              <a:rPr lang="zh-CN" altLang="en-US" dirty="0"/>
              <a:t>，效率比较慢，有时仍需用到，比如自身溶解效果</a:t>
            </a:r>
            <a:endParaRPr lang="en-US" altLang="zh-CN" dirty="0"/>
          </a:p>
          <a:p>
            <a:pPr lvl="2"/>
            <a:r>
              <a:rPr lang="en-US" altLang="zh-CN" dirty="0"/>
              <a:t>Alpha Blend</a:t>
            </a:r>
            <a:r>
              <a:rPr lang="zh-CN" altLang="en-US" dirty="0"/>
              <a:t>：透明部分会和背景混合，使用场景较多，如粒子特效、角色身体、翅膀等发光效果</a:t>
            </a:r>
            <a:endParaRPr lang="en-US" altLang="zh-CN" dirty="0"/>
          </a:p>
          <a:p>
            <a:pPr lvl="1"/>
            <a:r>
              <a:rPr lang="zh-CN" altLang="en-US" dirty="0"/>
              <a:t>尽量减少使用透明通道，因为透明会出现混合，渲染需要从后向前渲染，会出现大量过度绘制限项</a:t>
            </a:r>
            <a:endParaRPr lang="en-US" altLang="zh-CN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编程：裁切</a:t>
            </a:r>
            <a:endParaRPr lang="en-US" altLang="zh-CN" dirty="0"/>
          </a:p>
          <a:p>
            <a:pPr lvl="1"/>
            <a:r>
              <a:rPr lang="en-US" altLang="zh-CN" dirty="0" err="1"/>
              <a:t>Shader</a:t>
            </a:r>
            <a:r>
              <a:rPr lang="zh-CN" altLang="en-US" dirty="0"/>
              <a:t>提供了</a:t>
            </a:r>
            <a:r>
              <a:rPr lang="en-US" altLang="zh-CN" dirty="0"/>
              <a:t>Stencil</a:t>
            </a:r>
            <a:r>
              <a:rPr lang="zh-CN" altLang="en-US" dirty="0"/>
              <a:t>模板，比较慢，但可以做裁切</a:t>
            </a:r>
            <a:endParaRPr lang="en-US" altLang="zh-CN" dirty="0"/>
          </a:p>
          <a:p>
            <a:pPr lvl="2"/>
            <a:r>
              <a:rPr lang="zh-CN" altLang="en-US" dirty="0"/>
              <a:t>首先在裁切与被裁切的</a:t>
            </a:r>
            <a:r>
              <a:rPr lang="en-US" altLang="zh-CN" dirty="0"/>
              <a:t>Properties</a:t>
            </a:r>
            <a:r>
              <a:rPr lang="zh-CN" altLang="en-US" dirty="0"/>
              <a:t>代码块中添加一个唯一标识的</a:t>
            </a:r>
            <a:r>
              <a:rPr lang="en-US" altLang="zh-CN" dirty="0"/>
              <a:t>ID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  <a:p>
            <a:pPr lvl="2"/>
            <a:endParaRPr lang="en-US" altLang="zh-CN" dirty="0"/>
          </a:p>
          <a:p>
            <a:pPr lvl="2"/>
            <a:r>
              <a:rPr lang="zh-CN" altLang="en-US" dirty="0"/>
              <a:t>在需要裁切的模型上写入</a:t>
            </a:r>
            <a:r>
              <a:rPr lang="en-US" altLang="zh-CN" dirty="0"/>
              <a:t>Stencil</a:t>
            </a:r>
            <a:r>
              <a:rPr lang="zh-CN" altLang="en-US" dirty="0"/>
              <a:t>，其中</a:t>
            </a:r>
            <a:r>
              <a:rPr lang="en-US" altLang="zh-CN" dirty="0"/>
              <a:t>Ref[_ID]</a:t>
            </a:r>
            <a:r>
              <a:rPr lang="zh-CN" altLang="en-US" dirty="0"/>
              <a:t>表示唯一标识符，</a:t>
            </a:r>
            <a:r>
              <a:rPr lang="en-US" altLang="zh-CN" dirty="0"/>
              <a:t> Comp equal</a:t>
            </a:r>
            <a:r>
              <a:rPr lang="zh-CN" altLang="en-US" dirty="0"/>
              <a:t>用来和裁切区域比较是否显示这个像素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2339752" y="2763122"/>
            <a:ext cx="4572000" cy="147732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zh-CN" altLang="en-US" dirty="0"/>
              <a:t>Properties</a:t>
            </a:r>
            <a:endParaRPr lang="zh-CN" altLang="en-US" dirty="0"/>
          </a:p>
          <a:p>
            <a:r>
              <a:rPr lang="zh-CN" altLang="en-US" dirty="0"/>
              <a:t>{</a:t>
            </a:r>
            <a:endParaRPr lang="zh-CN" altLang="en-US" dirty="0"/>
          </a:p>
          <a:p>
            <a:r>
              <a:rPr lang="en-US" altLang="zh-CN" dirty="0"/>
              <a:t>	</a:t>
            </a:r>
            <a:r>
              <a:rPr lang="zh-CN" altLang="en-US" dirty="0"/>
              <a:t>_MainTex ("Texture", 2D) = "white" {}</a:t>
            </a:r>
            <a:endParaRPr lang="zh-CN" altLang="en-US" dirty="0"/>
          </a:p>
          <a:p>
            <a:r>
              <a:rPr lang="en-US" altLang="zh-CN" dirty="0"/>
              <a:t>	</a:t>
            </a:r>
            <a:r>
              <a:rPr lang="zh-CN" altLang="en-US" dirty="0"/>
              <a:t>_ID("Mask ID", Int) = 1</a:t>
            </a:r>
            <a:endParaRPr lang="zh-CN" altLang="en-US" dirty="0"/>
          </a:p>
          <a:p>
            <a:r>
              <a:rPr lang="zh-CN" altLang="en-US" dirty="0"/>
              <a:t>}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286000" y="5229200"/>
            <a:ext cx="4572000" cy="147732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r>
              <a:rPr lang="zh-CN" altLang="en-US" dirty="0"/>
              <a:t>Stencil </a:t>
            </a:r>
            <a:endParaRPr lang="zh-CN" altLang="en-US" dirty="0"/>
          </a:p>
          <a:p>
            <a:r>
              <a:rPr lang="zh-CN" altLang="en-US" dirty="0"/>
              <a:t>       {</a:t>
            </a:r>
            <a:endParaRPr lang="zh-CN" altLang="en-US" dirty="0"/>
          </a:p>
          <a:p>
            <a:r>
              <a:rPr lang="zh-CN" altLang="en-US" dirty="0"/>
              <a:t>        Ref [_ID]</a:t>
            </a:r>
            <a:endParaRPr lang="zh-CN" altLang="en-US" dirty="0"/>
          </a:p>
          <a:p>
            <a:r>
              <a:rPr lang="zh-CN" altLang="en-US" dirty="0"/>
              <a:t>        Comp equal</a:t>
            </a:r>
            <a:endParaRPr lang="zh-CN" altLang="en-US" dirty="0"/>
          </a:p>
          <a:p>
            <a:r>
              <a:rPr lang="zh-CN" altLang="en-US" dirty="0"/>
              <a:t>        } </a:t>
            </a:r>
            <a:endParaRPr lang="zh-CN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编程：裁切</a:t>
            </a:r>
            <a:endParaRPr lang="en-US" altLang="zh-CN" dirty="0"/>
          </a:p>
          <a:p>
            <a:pPr lvl="1"/>
            <a:r>
              <a:rPr lang="en-US" altLang="zh-CN" dirty="0" err="1"/>
              <a:t>Shader</a:t>
            </a:r>
            <a:r>
              <a:rPr lang="zh-CN" altLang="en-US" dirty="0"/>
              <a:t>提供了</a:t>
            </a:r>
            <a:r>
              <a:rPr lang="en-US" altLang="zh-CN" dirty="0"/>
              <a:t>Stencil</a:t>
            </a:r>
            <a:r>
              <a:rPr lang="zh-CN" altLang="en-US" dirty="0"/>
              <a:t>模板，比较慢，但可以做裁切</a:t>
            </a:r>
            <a:endParaRPr lang="en-US" altLang="zh-CN" dirty="0"/>
          </a:p>
          <a:p>
            <a:pPr lvl="2"/>
            <a:r>
              <a:rPr lang="zh-CN" altLang="en-US" dirty="0"/>
              <a:t>还需要设置一个裁切区域，其中</a:t>
            </a:r>
            <a:r>
              <a:rPr lang="en-US" altLang="zh-CN" dirty="0"/>
              <a:t>Ref[_ID]</a:t>
            </a:r>
            <a:r>
              <a:rPr lang="zh-CN" altLang="en-US" dirty="0"/>
              <a:t>和裁切模型匹配，</a:t>
            </a:r>
            <a:r>
              <a:rPr lang="en-US" altLang="zh-CN" dirty="0"/>
              <a:t> Comp always </a:t>
            </a:r>
            <a:r>
              <a:rPr lang="zh-CN" altLang="en-US" dirty="0"/>
              <a:t>和</a:t>
            </a:r>
            <a:r>
              <a:rPr lang="en-US" altLang="zh-CN" dirty="0"/>
              <a:t>Pass replace</a:t>
            </a:r>
            <a:r>
              <a:rPr lang="zh-CN" altLang="en-US" dirty="0"/>
              <a:t>表示在这个区域内的像素永远显示，否则将被才切掉：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2514600" y="3933056"/>
            <a:ext cx="4572000" cy="175432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r>
              <a:rPr lang="zh-CN" altLang="en-US" dirty="0"/>
              <a:t>Stencil </a:t>
            </a:r>
            <a:endParaRPr lang="zh-CN" altLang="en-US" dirty="0"/>
          </a:p>
          <a:p>
            <a:r>
              <a:rPr lang="zh-CN" altLang="en-US" dirty="0"/>
              <a:t>       {</a:t>
            </a:r>
            <a:endParaRPr lang="zh-CN" altLang="en-US" dirty="0"/>
          </a:p>
          <a:p>
            <a:r>
              <a:rPr lang="zh-CN" altLang="en-US" dirty="0"/>
              <a:t>           Ref [_ID]</a:t>
            </a:r>
            <a:endParaRPr lang="zh-CN" altLang="en-US" dirty="0"/>
          </a:p>
          <a:p>
            <a:r>
              <a:rPr lang="zh-CN" altLang="en-US" dirty="0"/>
              <a:t>           Comp </a:t>
            </a:r>
            <a:r>
              <a:rPr lang="en-US" altLang="zh-CN" dirty="0"/>
              <a:t>always</a:t>
            </a:r>
            <a:endParaRPr lang="en-US" altLang="zh-CN" dirty="0"/>
          </a:p>
          <a:p>
            <a:r>
              <a:rPr lang="en-US" altLang="zh-CN" dirty="0"/>
              <a:t>            Pass replace</a:t>
            </a:r>
            <a:endParaRPr lang="zh-CN" altLang="en-US" dirty="0"/>
          </a:p>
          <a:p>
            <a:r>
              <a:rPr lang="zh-CN" altLang="en-US" dirty="0"/>
              <a:t>       } </a:t>
            </a:r>
            <a:endParaRPr lang="zh-CN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 </a:t>
            </a:r>
            <a:r>
              <a:rPr lang="en-US" altLang="zh-CN" dirty="0"/>
              <a:t>Graph:</a:t>
            </a:r>
            <a:endParaRPr lang="en-US" altLang="zh-CN" dirty="0"/>
          </a:p>
          <a:p>
            <a:pPr lvl="1"/>
            <a:r>
              <a:rPr lang="zh-CN" altLang="en-US" dirty="0"/>
              <a:t>通过图而非编程方式制作</a:t>
            </a:r>
            <a:r>
              <a:rPr lang="en-US" altLang="zh-CN" dirty="0"/>
              <a:t>Shader</a:t>
            </a:r>
            <a:endParaRPr lang="en-US" altLang="zh-CN" dirty="0"/>
          </a:p>
          <a:p>
            <a:pPr lvl="1"/>
            <a:r>
              <a:rPr lang="zh-CN" altLang="en-US" dirty="0"/>
              <a:t>实时展示</a:t>
            </a:r>
            <a:r>
              <a:rPr lang="en-US" altLang="zh-CN" dirty="0"/>
              <a:t>Shader</a:t>
            </a:r>
            <a:r>
              <a:rPr lang="zh-CN" altLang="en-US" dirty="0"/>
              <a:t>的效果</a:t>
            </a:r>
            <a:endParaRPr lang="en-US" altLang="zh-C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60" y="2492896"/>
            <a:ext cx="7906072" cy="407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 </a:t>
            </a:r>
            <a:r>
              <a:rPr lang="en-US" altLang="zh-CN" dirty="0"/>
              <a:t>Graph:</a:t>
            </a:r>
            <a:r>
              <a:rPr lang="zh-CN" altLang="en-US" dirty="0"/>
              <a:t> 创建</a:t>
            </a:r>
            <a:endParaRPr lang="en-US" altLang="zh-CN" dirty="0"/>
          </a:p>
          <a:p>
            <a:pPr lvl="1"/>
            <a:r>
              <a:rPr lang="zh-CN" altLang="en-US" dirty="0"/>
              <a:t>在渲染管线项目中才能创建</a:t>
            </a:r>
            <a:endParaRPr lang="en-US" altLang="zh-CN" dirty="0"/>
          </a:p>
          <a:p>
            <a:pPr lvl="1"/>
            <a:r>
              <a:rPr lang="en-US" altLang="zh-CN" dirty="0"/>
              <a:t>Create &gt; Shader &gt; Universal Render Pipeline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780" y="3140968"/>
            <a:ext cx="8532440" cy="298494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 </a:t>
            </a:r>
            <a:r>
              <a:rPr lang="en-US" altLang="zh-CN" dirty="0"/>
              <a:t>Graph:</a:t>
            </a:r>
            <a:r>
              <a:rPr lang="zh-CN" altLang="en-US" dirty="0"/>
              <a:t> 编辑界面 </a:t>
            </a:r>
            <a:endParaRPr lang="en-US" altLang="zh-CN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412" y="1916832"/>
            <a:ext cx="7499176" cy="3970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 </a:t>
            </a:r>
            <a:r>
              <a:rPr lang="en-US" altLang="zh-CN" dirty="0"/>
              <a:t>Graph:</a:t>
            </a:r>
            <a:r>
              <a:rPr lang="zh-CN" altLang="en-US" dirty="0"/>
              <a:t> 编辑界面</a:t>
            </a:r>
            <a:endParaRPr lang="en-US" altLang="zh-CN" dirty="0"/>
          </a:p>
          <a:p>
            <a:pPr lvl="2"/>
            <a:r>
              <a:rPr lang="en-US" altLang="zh-CN" dirty="0"/>
              <a:t>①</a:t>
            </a:r>
            <a:r>
              <a:rPr lang="zh-CN" altLang="en-US" dirty="0"/>
              <a:t> </a:t>
            </a:r>
            <a:r>
              <a:rPr lang="en-US" altLang="zh-CN" dirty="0" err="1"/>
              <a:t>ToolBar</a:t>
            </a:r>
            <a:r>
              <a:rPr lang="en-US" altLang="zh-CN" dirty="0"/>
              <a:t>:</a:t>
            </a:r>
            <a:r>
              <a:rPr lang="zh-CN" altLang="en-US" dirty="0"/>
              <a:t> 保存</a:t>
            </a:r>
            <a:r>
              <a:rPr lang="en-US" altLang="zh-CN" dirty="0"/>
              <a:t>Shader</a:t>
            </a:r>
            <a:r>
              <a:rPr lang="zh-CN" altLang="en-US" dirty="0"/>
              <a:t> </a:t>
            </a:r>
            <a:endParaRPr lang="en-US" altLang="zh-CN" dirty="0"/>
          </a:p>
          <a:p>
            <a:pPr lvl="2"/>
            <a:r>
              <a:rPr lang="en-US" altLang="zh-CN" dirty="0"/>
              <a:t>②</a:t>
            </a:r>
            <a:r>
              <a:rPr lang="zh-CN" altLang="en-US" dirty="0"/>
              <a:t> </a:t>
            </a:r>
            <a:r>
              <a:rPr lang="en-US" altLang="zh-CN" dirty="0"/>
              <a:t>Blackboard:</a:t>
            </a:r>
            <a:r>
              <a:rPr lang="zh-CN" altLang="en-US" dirty="0"/>
              <a:t> 允许艺术家创建和改变的属性 </a:t>
            </a:r>
            <a:endParaRPr lang="en-US" altLang="zh-CN" dirty="0"/>
          </a:p>
          <a:p>
            <a:pPr lvl="2"/>
            <a:r>
              <a:rPr lang="en-US" altLang="zh-CN" dirty="0"/>
              <a:t>③</a:t>
            </a:r>
            <a:r>
              <a:rPr lang="zh-CN" altLang="en-US" dirty="0"/>
              <a:t> 工作区 </a:t>
            </a:r>
            <a:endParaRPr lang="en-US" altLang="zh-CN" dirty="0"/>
          </a:p>
          <a:p>
            <a:pPr lvl="2"/>
            <a:r>
              <a:rPr lang="en-US" altLang="zh-CN" dirty="0"/>
              <a:t>④</a:t>
            </a:r>
            <a:r>
              <a:rPr lang="zh-CN" altLang="en-US" dirty="0"/>
              <a:t> 实时预览 </a:t>
            </a:r>
            <a:endParaRPr lang="en-US" altLang="zh-CN" dirty="0"/>
          </a:p>
          <a:p>
            <a:pPr lvl="2"/>
            <a:r>
              <a:rPr lang="en-US" altLang="zh-CN" dirty="0"/>
              <a:t>⑤</a:t>
            </a:r>
            <a:r>
              <a:rPr lang="zh-CN" altLang="en-US" dirty="0"/>
              <a:t> 当前结点</a:t>
            </a:r>
            <a:r>
              <a:rPr lang="en-US" altLang="zh-CN" dirty="0"/>
              <a:t>/Graph</a:t>
            </a:r>
            <a:r>
              <a:rPr lang="zh-CN" altLang="en-US" dirty="0"/>
              <a:t>的预览 </a:t>
            </a:r>
            <a:endParaRPr lang="en-US" altLang="zh-CN" dirty="0"/>
          </a:p>
          <a:p>
            <a:pPr lvl="2"/>
            <a:r>
              <a:rPr lang="en-US" altLang="zh-CN" dirty="0"/>
              <a:t>⑥</a:t>
            </a:r>
            <a:r>
              <a:rPr lang="zh-CN" altLang="en-US" dirty="0"/>
              <a:t> 决定</a:t>
            </a:r>
            <a:r>
              <a:rPr lang="en-US" altLang="zh-CN" dirty="0"/>
              <a:t>Shader</a:t>
            </a:r>
            <a:r>
              <a:rPr lang="zh-CN" altLang="en-US" dirty="0"/>
              <a:t>的最终结点，包含</a:t>
            </a:r>
            <a:r>
              <a:rPr lang="en-US" altLang="zh-CN" dirty="0"/>
              <a:t>Shader</a:t>
            </a:r>
            <a:r>
              <a:rPr lang="zh-CN" altLang="en-US" dirty="0"/>
              <a:t>的一系列属性</a:t>
            </a:r>
            <a:endParaRPr lang="en-US" altLang="zh-CN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zh-CN" altLang="en-US" dirty="0"/>
              <a:t>演示视频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参考教程实现类似的流水效果</a:t>
            </a:r>
            <a:endParaRPr lang="en-US" altLang="zh-CN" dirty="0"/>
          </a:p>
          <a:p>
            <a:pPr lvl="1"/>
            <a:r>
              <a:rPr lang="en-US" altLang="zh-CN" dirty="0">
                <a:hlinkClick r:id="rId1"/>
              </a:rPr>
              <a:t>https://www.ronja-tutorials.com/2018/11/03/river.html</a:t>
            </a:r>
            <a:r>
              <a:rPr lang="en-US" altLang="zh-CN" dirty="0"/>
              <a:t> </a:t>
            </a: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2276872"/>
            <a:ext cx="4865587" cy="4070169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提交事项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材料</a:t>
            </a:r>
            <a:endParaRPr lang="en-US" altLang="zh-CN" dirty="0"/>
          </a:p>
          <a:p>
            <a:pPr lvl="1"/>
            <a:r>
              <a:rPr lang="zh-CN" altLang="en-US" dirty="0"/>
              <a:t>项目</a:t>
            </a:r>
            <a:endParaRPr lang="en-US" altLang="zh-CN" dirty="0"/>
          </a:p>
          <a:p>
            <a:pPr lvl="1"/>
            <a:r>
              <a:rPr lang="zh-CN" altLang="en-US" dirty="0"/>
              <a:t>报告</a:t>
            </a:r>
            <a:endParaRPr lang="en-US" altLang="zh-CN" dirty="0"/>
          </a:p>
          <a:p>
            <a:pPr lvl="1"/>
            <a:r>
              <a:rPr lang="zh-CN" altLang="en-US" dirty="0"/>
              <a:t>格式：实验</a:t>
            </a:r>
            <a:r>
              <a:rPr lang="en-US" altLang="zh-CN" dirty="0"/>
              <a:t>X_</a:t>
            </a:r>
            <a:r>
              <a:rPr lang="zh-CN" altLang="en-US" dirty="0"/>
              <a:t>学号</a:t>
            </a:r>
            <a:r>
              <a:rPr lang="en-US" altLang="zh-CN" dirty="0"/>
              <a:t>_</a:t>
            </a:r>
            <a:r>
              <a:rPr lang="zh-CN" altLang="en-US" dirty="0"/>
              <a:t>姓名</a:t>
            </a:r>
            <a:endParaRPr lang="en-US" altLang="zh-CN" dirty="0"/>
          </a:p>
          <a:p>
            <a:r>
              <a:rPr lang="zh-CN" altLang="en-US" dirty="0"/>
              <a:t>期限</a:t>
            </a:r>
            <a:endParaRPr lang="en-US" altLang="zh-CN" dirty="0"/>
          </a:p>
          <a:p>
            <a:pPr lvl="1"/>
            <a:r>
              <a:rPr lang="zh-CN" altLang="en-US" dirty="0"/>
              <a:t>下次实验前提交</a:t>
            </a:r>
            <a:endParaRPr lang="en-US" altLang="zh-CN" dirty="0"/>
          </a:p>
          <a:p>
            <a:r>
              <a:rPr lang="zh-CN" altLang="en-US" dirty="0"/>
              <a:t>地址</a:t>
            </a:r>
            <a:endParaRPr lang="en-US" altLang="zh-CN" dirty="0"/>
          </a:p>
          <a:p>
            <a:pPr lvl="1"/>
            <a:r>
              <a:rPr lang="en-US" altLang="zh-CN" dirty="0">
                <a:hlinkClick r:id="rId1"/>
              </a:rPr>
              <a:t>FTP://121.192.180.236</a:t>
            </a:r>
            <a:endParaRPr lang="en-US" altLang="zh-CN" dirty="0"/>
          </a:p>
          <a:p>
            <a:pPr lvl="1"/>
            <a:r>
              <a:rPr lang="zh-CN" altLang="en-US" dirty="0"/>
              <a:t>账号</a:t>
            </a:r>
            <a:r>
              <a:rPr lang="en-US" altLang="zh-CN" dirty="0"/>
              <a:t>/</a:t>
            </a:r>
            <a:r>
              <a:rPr lang="zh-CN" altLang="en-US" dirty="0"/>
              <a:t>密码：</a:t>
            </a:r>
            <a:r>
              <a:rPr lang="en-US" altLang="zh-CN" dirty="0"/>
              <a:t>student/</a:t>
            </a:r>
            <a:r>
              <a:rPr lang="en-US" altLang="zh-CN" dirty="0" err="1"/>
              <a:t>ILoveSoftware</a:t>
            </a:r>
            <a:r>
              <a:rPr lang="en-US" altLang="zh-CN" dirty="0"/>
              <a:t>!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实验目的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熟悉着色器编程</a:t>
            </a:r>
            <a:endParaRPr lang="en-US" altLang="zh-CN" dirty="0"/>
          </a:p>
          <a:p>
            <a:r>
              <a:rPr lang="zh-CN" altLang="en-US" dirty="0"/>
              <a:t>掌握</a:t>
            </a:r>
            <a:r>
              <a:rPr lang="en-US" altLang="zh-CN" dirty="0"/>
              <a:t>Shader Graph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实验条件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操作系统</a:t>
            </a:r>
            <a:endParaRPr lang="en-US" altLang="zh-CN" dirty="0"/>
          </a:p>
          <a:p>
            <a:pPr lvl="1"/>
            <a:r>
              <a:rPr lang="en-US" altLang="zh-CN" dirty="0"/>
              <a:t>Windows 10</a:t>
            </a:r>
            <a:endParaRPr lang="en-US" altLang="zh-CN" dirty="0"/>
          </a:p>
          <a:p>
            <a:r>
              <a:rPr lang="en-US" altLang="zh-CN" dirty="0"/>
              <a:t>Unity 3D</a:t>
            </a:r>
            <a:endParaRPr lang="en-US" altLang="zh-CN" dirty="0"/>
          </a:p>
          <a:p>
            <a:pPr lvl="1"/>
            <a:r>
              <a:rPr lang="en-US" altLang="zh-CN" dirty="0">
                <a:hlinkClick r:id="rId1"/>
              </a:rPr>
              <a:t>http://unity.com/</a:t>
            </a:r>
            <a:endParaRPr lang="en-US" altLang="zh-C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>
                <a:hlinkClick r:id="rId1"/>
              </a:rPr>
              <a:t>https://docs.unity3d.com/2021.2/Documentation/Manual/Shaders.html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1988840"/>
            <a:ext cx="8877300" cy="4648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659486"/>
          </a:xfrm>
        </p:spPr>
        <p:txBody>
          <a:bodyPr/>
          <a:lstStyle/>
          <a:p>
            <a:r>
              <a:rPr lang="zh-CN" altLang="en-US" dirty="0"/>
              <a:t>渲染路径：前向渲染</a:t>
            </a:r>
            <a:endParaRPr lang="en-US" altLang="zh-CN" dirty="0"/>
          </a:p>
          <a:p>
            <a:pPr lvl="1"/>
            <a:r>
              <a:rPr lang="zh-CN" altLang="en-US" dirty="0"/>
              <a:t>原理</a:t>
            </a:r>
            <a:endParaRPr lang="en-US" altLang="zh-CN" dirty="0"/>
          </a:p>
          <a:p>
            <a:pPr lvl="2"/>
            <a:r>
              <a:rPr lang="zh-CN" altLang="en-US" dirty="0"/>
              <a:t>使用前向渲染路径时，被照亮的对象将在单独的通道中进行渲染</a:t>
            </a:r>
            <a:endParaRPr lang="zh-CN" altLang="en-US" dirty="0"/>
          </a:p>
          <a:p>
            <a:pPr lvl="2"/>
            <a:r>
              <a:rPr lang="zh-CN" altLang="en-US" dirty="0"/>
              <a:t>根据场景中的光源数量以及它们是否影响游戏对象，有些对象可能会渲染多次</a:t>
            </a:r>
            <a:endParaRPr lang="en-US" altLang="zh-CN" dirty="0"/>
          </a:p>
          <a:p>
            <a:pPr lvl="1"/>
            <a:r>
              <a:rPr lang="zh-CN" altLang="en-US" dirty="0"/>
              <a:t>优点</a:t>
            </a:r>
            <a:endParaRPr lang="en-US" altLang="zh-CN" dirty="0"/>
          </a:p>
          <a:p>
            <a:pPr lvl="2"/>
            <a:r>
              <a:rPr lang="zh-CN" altLang="en-US" dirty="0"/>
              <a:t>渲染速度非常快，这有助于降低对硬件的要求</a:t>
            </a:r>
            <a:endParaRPr lang="en-US" altLang="zh-CN" dirty="0"/>
          </a:p>
          <a:p>
            <a:pPr lvl="2"/>
            <a:r>
              <a:rPr lang="zh-CN" altLang="en-US" dirty="0"/>
              <a:t>提供多种自定义着色模型，而且可以快速处理透明度</a:t>
            </a:r>
            <a:endParaRPr lang="en-US" altLang="zh-CN" dirty="0"/>
          </a:p>
          <a:p>
            <a:pPr lvl="1"/>
            <a:r>
              <a:rPr lang="zh-CN" altLang="en-US" dirty="0"/>
              <a:t>缺点</a:t>
            </a:r>
            <a:endParaRPr lang="en-US" altLang="zh-CN" dirty="0"/>
          </a:p>
          <a:p>
            <a:pPr lvl="2"/>
            <a:r>
              <a:rPr lang="zh-CN" altLang="en-US" dirty="0"/>
              <a:t>每个光源都会带来一定的渲染成本</a:t>
            </a:r>
            <a:endParaRPr lang="zh-CN" altLang="en-US" dirty="0"/>
          </a:p>
          <a:p>
            <a:pPr lvl="2"/>
            <a:r>
              <a:rPr lang="zh-CN" altLang="en-US" dirty="0"/>
              <a:t>场景中的光源越多，渲染也就越费时</a:t>
            </a:r>
            <a:endParaRPr lang="en-US" altLang="zh-C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875510"/>
          </a:xfrm>
        </p:spPr>
        <p:txBody>
          <a:bodyPr>
            <a:normAutofit/>
          </a:bodyPr>
          <a:lstStyle/>
          <a:p>
            <a:r>
              <a:rPr lang="zh-CN" altLang="en-US" dirty="0"/>
              <a:t>渲染路径：延迟渲染</a:t>
            </a:r>
            <a:endParaRPr lang="en-US" altLang="zh-CN" dirty="0"/>
          </a:p>
          <a:p>
            <a:pPr lvl="1"/>
            <a:r>
              <a:rPr lang="zh-CN" altLang="en-US" dirty="0"/>
              <a:t>原理</a:t>
            </a:r>
            <a:endParaRPr lang="en-US" altLang="zh-CN" dirty="0"/>
          </a:p>
          <a:p>
            <a:pPr lvl="2"/>
            <a:r>
              <a:rPr lang="zh-CN" altLang="en-US" dirty="0"/>
              <a:t>使用前向渲染路径时，被照亮的对象将在单独的通道中进行渲染</a:t>
            </a:r>
            <a:endParaRPr lang="zh-CN" altLang="en-US" dirty="0"/>
          </a:p>
          <a:p>
            <a:pPr lvl="2"/>
            <a:r>
              <a:rPr lang="zh-CN" altLang="en-US" dirty="0"/>
              <a:t>根据场景中的光源数量以及它们是否影响游戏对象，有些对象可能会渲染多次</a:t>
            </a:r>
            <a:endParaRPr lang="en-US" altLang="zh-CN" dirty="0"/>
          </a:p>
          <a:p>
            <a:pPr lvl="1"/>
            <a:r>
              <a:rPr lang="zh-CN" altLang="en-US" dirty="0"/>
              <a:t>优点</a:t>
            </a:r>
            <a:endParaRPr lang="en-US" altLang="zh-CN" dirty="0"/>
          </a:p>
          <a:p>
            <a:pPr lvl="2"/>
            <a:r>
              <a:rPr lang="zh-CN" altLang="en-US" dirty="0"/>
              <a:t>渲染成本与光源照亮的像素数（而不是光源本身的数量）成正比；当场景中有很多光源时，该功能非常有用。</a:t>
            </a:r>
            <a:endParaRPr lang="zh-CN" altLang="en-US" dirty="0"/>
          </a:p>
          <a:p>
            <a:pPr lvl="2"/>
            <a:r>
              <a:rPr lang="zh-CN" altLang="en-US" dirty="0"/>
              <a:t>令渲染成本大大降低缺点</a:t>
            </a:r>
            <a:endParaRPr lang="en-US" altLang="zh-CN" dirty="0"/>
          </a:p>
          <a:p>
            <a:pPr lvl="1"/>
            <a:r>
              <a:rPr lang="zh-CN" altLang="en-US" dirty="0"/>
              <a:t>缺点</a:t>
            </a:r>
            <a:endParaRPr lang="en-US" altLang="zh-CN" dirty="0"/>
          </a:p>
          <a:p>
            <a:pPr lvl="2"/>
            <a:r>
              <a:rPr lang="zh-CN" altLang="en-US" dirty="0"/>
              <a:t>通常需要功能更强大的硬件</a:t>
            </a:r>
            <a:endParaRPr lang="en-US" altLang="zh-CN" dirty="0"/>
          </a:p>
          <a:p>
            <a:pPr lvl="2"/>
            <a:r>
              <a:rPr lang="zh-CN" altLang="en-US" dirty="0"/>
              <a:t>不受某些移动设备支持</a:t>
            </a:r>
            <a:endParaRPr lang="en-US" altLang="zh-C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875510"/>
          </a:xfrm>
        </p:spPr>
        <p:txBody>
          <a:bodyPr>
            <a:normAutofit/>
          </a:bodyPr>
          <a:lstStyle/>
          <a:p>
            <a:r>
              <a:rPr lang="zh-CN" altLang="en-US" dirty="0"/>
              <a:t>渲染管线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72" y="1700808"/>
            <a:ext cx="7427168" cy="496964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875510"/>
          </a:xfrm>
        </p:spPr>
        <p:txBody>
          <a:bodyPr>
            <a:normAutofit/>
          </a:bodyPr>
          <a:lstStyle/>
          <a:p>
            <a:r>
              <a:rPr lang="zh-CN" altLang="en-US" dirty="0"/>
              <a:t>渲染管线：</a:t>
            </a:r>
            <a:r>
              <a:rPr lang="en-US" altLang="zh-CN" dirty="0"/>
              <a:t>Light-Weight Rendering Pipeline (LWRP)</a:t>
            </a:r>
            <a:endParaRPr lang="en-US" altLang="zh-CN" dirty="0"/>
          </a:p>
          <a:p>
            <a:pPr lvl="1"/>
            <a:r>
              <a:rPr lang="zh-CN" altLang="en-US" dirty="0"/>
              <a:t>概述</a:t>
            </a:r>
            <a:endParaRPr lang="en-US" altLang="zh-CN" dirty="0"/>
          </a:p>
          <a:p>
            <a:pPr lvl="2"/>
            <a:r>
              <a:rPr lang="zh-CN" altLang="en-US" dirty="0"/>
              <a:t>旨在为对实时照明需求较小的游戏开发人员提供优化的性能</a:t>
            </a:r>
            <a:endParaRPr lang="en-US" altLang="zh-CN" dirty="0"/>
          </a:p>
          <a:p>
            <a:pPr lvl="2"/>
            <a:r>
              <a:rPr lang="zh-CN" altLang="en-US" dirty="0"/>
              <a:t>但会影响光线和阴影效果</a:t>
            </a:r>
            <a:endParaRPr lang="en-US" altLang="zh-CN" dirty="0"/>
          </a:p>
          <a:p>
            <a:pPr lvl="1"/>
            <a:r>
              <a:rPr lang="zh-CN" altLang="en-US" dirty="0"/>
              <a:t>特点</a:t>
            </a:r>
            <a:endParaRPr lang="en-US" altLang="zh-CN" dirty="0"/>
          </a:p>
          <a:p>
            <a:pPr lvl="2"/>
            <a:r>
              <a:rPr lang="zh-CN" altLang="en-US" dirty="0"/>
              <a:t>执行前向渲染，只采用一个实时阴影光照，并且针对每个物体进行光照剔除</a:t>
            </a:r>
            <a:endParaRPr lang="en-US" altLang="zh-CN" dirty="0"/>
          </a:p>
          <a:p>
            <a:pPr lvl="2"/>
            <a:r>
              <a:rPr lang="zh-CN" altLang="en-US" dirty="0"/>
              <a:t>调用绘制次数更少</a:t>
            </a:r>
            <a:endParaRPr lang="en-US" altLang="zh-CN" dirty="0"/>
          </a:p>
          <a:p>
            <a:pPr lvl="2"/>
            <a:r>
              <a:rPr lang="zh-CN" altLang="en-US" dirty="0"/>
              <a:t>支持</a:t>
            </a:r>
            <a:r>
              <a:rPr lang="en-US" altLang="zh-CN" dirty="0" err="1"/>
              <a:t>ShaderGraph</a:t>
            </a:r>
            <a:r>
              <a:rPr lang="zh-CN" altLang="en-US" dirty="0"/>
              <a:t>，利于制作</a:t>
            </a:r>
            <a:r>
              <a:rPr lang="en-US" altLang="zh-CN" dirty="0"/>
              <a:t>Shader</a:t>
            </a:r>
            <a:endParaRPr lang="en-US" altLang="zh-CN" dirty="0"/>
          </a:p>
          <a:p>
            <a:pPr lvl="1"/>
            <a:r>
              <a:rPr lang="en-US" altLang="zh-CN" dirty="0"/>
              <a:t>Unity2020</a:t>
            </a:r>
            <a:r>
              <a:rPr lang="zh-CN" altLang="en-US" dirty="0"/>
              <a:t>中被</a:t>
            </a:r>
            <a:r>
              <a:rPr lang="en-US" altLang="zh-CN" dirty="0"/>
              <a:t>URP(Universal Rendering Pipeline)</a:t>
            </a:r>
            <a:r>
              <a:rPr lang="zh-CN" altLang="en-US" dirty="0"/>
              <a:t>取代，特点不变</a:t>
            </a:r>
            <a:endParaRPr lang="en-US" altLang="zh-CN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平衡">
  <a:themeElements>
    <a:clrScheme name="平衡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平衡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平衡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0</TotalTime>
  <Words>2953</Words>
  <Application>WPS 演示</Application>
  <PresentationFormat>全屏显示(4:3)</PresentationFormat>
  <Paragraphs>244</Paragraphs>
  <Slides>29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0" baseType="lpstr">
      <vt:lpstr>Arial</vt:lpstr>
      <vt:lpstr>宋体</vt:lpstr>
      <vt:lpstr>Wingdings</vt:lpstr>
      <vt:lpstr>Wingdings 2</vt:lpstr>
      <vt:lpstr>Perpetua</vt:lpstr>
      <vt:lpstr>幼圆</vt:lpstr>
      <vt:lpstr>Franklin Gothic Book</vt:lpstr>
      <vt:lpstr>微软雅黑</vt:lpstr>
      <vt:lpstr>Arial Unicode MS</vt:lpstr>
      <vt:lpstr>Calibri</vt:lpstr>
      <vt:lpstr>平衡</vt:lpstr>
      <vt:lpstr>游戏设计导论</vt:lpstr>
      <vt:lpstr>实验十</vt:lpstr>
      <vt:lpstr>实验目的</vt:lpstr>
      <vt:lpstr>实验条件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PowerPoint 演示文稿</vt:lpstr>
      <vt:lpstr>背景知识</vt:lpstr>
      <vt:lpstr>PowerPoint 演示文稿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实验内容</vt:lpstr>
      <vt:lpstr>提交事项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游戏设计与程序开发</dc:title>
  <dc:creator/>
  <cp:lastModifiedBy>WPS_1601472217</cp:lastModifiedBy>
  <cp:revision>398</cp:revision>
  <dcterms:created xsi:type="dcterms:W3CDTF">2025-07-05T09:59:54Z</dcterms:created>
  <dcterms:modified xsi:type="dcterms:W3CDTF">2025-07-05T10:00:06Z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98415BC899F74F319A223A2A5276C07B_12</vt:lpwstr>
  </property>
  <property fmtid="{D5CDD505-2E9C-101B-9397-08002B2CF9AE}" pid="3" name="KSOProductBuildVer">
    <vt:lpwstr>2052-12.1.0.21915</vt:lpwstr>
  </property>
</Properties>
</file>

<file path=docProps/thumbnail.jpeg>
</file>